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3" r:id="rId19"/>
    <p:sldId id="280" r:id="rId20"/>
    <p:sldId id="274" r:id="rId21"/>
    <p:sldId id="275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Symultaniczno- sekwencyjna Nauka Czytania</a:t>
            </a: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r>
              <a:rPr lang="pl-PL" dirty="0" smtClean="0"/>
              <a:t>Metoda krakowska</a:t>
            </a:r>
          </a:p>
          <a:p>
            <a:pPr algn="ctr"/>
            <a:r>
              <a:rPr lang="pl-PL" dirty="0" smtClean="0"/>
              <a:t>Na podstawie materiałów ze szkolenia opracowała</a:t>
            </a:r>
          </a:p>
          <a:p>
            <a:pPr algn="ctr"/>
            <a:r>
              <a:rPr lang="pl-PL" dirty="0" smtClean="0"/>
              <a:t>Logopeda- Małgorzata Świderska- Poniatowska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181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3. Nauka globalnego rozpoznawania wyrazów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- dotyczy tylko rzeczowników konkretnych w mianowniku, z określonych pól semantycznych: rodzina, zabawki, jedzenie, napoje, ubrania, pojazdy, części ciała i twarzy,</a:t>
            </a:r>
          </a:p>
          <a:p>
            <a:endParaRPr lang="pl-PL" dirty="0" smtClean="0"/>
          </a:p>
          <a:p>
            <a:r>
              <a:rPr lang="pl-PL" dirty="0" smtClean="0"/>
              <a:t>- tworzenie identyfikatorów dla dzieci i członków rodziny</a:t>
            </a:r>
          </a:p>
          <a:p>
            <a:endParaRPr lang="pl-PL" dirty="0" smtClean="0"/>
          </a:p>
          <a:p>
            <a:r>
              <a:rPr lang="pl-PL" dirty="0" smtClean="0"/>
              <a:t>- dobieranie etykietek do zdjęć członków rodziny</a:t>
            </a:r>
          </a:p>
          <a:p>
            <a:endParaRPr lang="pl-PL" dirty="0" smtClean="0"/>
          </a:p>
          <a:p>
            <a:r>
              <a:rPr lang="pl-PL" dirty="0" smtClean="0"/>
              <a:t>- tworzenie domków z członkami rodziny i dokładanie etykiet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1063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4. Nauka powtarzania, rozpoznawania i </a:t>
            </a:r>
            <a:r>
              <a:rPr lang="pl-PL" sz="2800" dirty="0"/>
              <a:t>o</a:t>
            </a:r>
            <a:r>
              <a:rPr lang="pl-PL" sz="2800" dirty="0" smtClean="0"/>
              <a:t>dczytywania sylab otwartych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- kolejność wprowadzania spółgłosek w sylabach musi być zgodna z rozwojem języka</a:t>
            </a:r>
          </a:p>
          <a:p>
            <a:endParaRPr lang="pl-PL" dirty="0" smtClean="0"/>
          </a:p>
          <a:p>
            <a:r>
              <a:rPr lang="pl-PL" dirty="0" smtClean="0"/>
              <a:t>- odczytywania sylab w paradygmatach, np.PA PO PU PE  PI PY</a:t>
            </a:r>
          </a:p>
          <a:p>
            <a:endParaRPr lang="pl-PL" dirty="0" smtClean="0"/>
          </a:p>
          <a:p>
            <a:r>
              <a:rPr lang="pl-PL" dirty="0" smtClean="0"/>
              <a:t>- dokładanie pod paradygmatem sylab zapisanych na oddzielnych kartonikach</a:t>
            </a:r>
          </a:p>
          <a:p>
            <a:endParaRPr lang="pl-PL" dirty="0" smtClean="0"/>
          </a:p>
          <a:p>
            <a:r>
              <a:rPr lang="pl-PL" dirty="0" smtClean="0"/>
              <a:t>- rozpoznawanie i odczytywanie sylab w oderwaniu od paradygmatu</a:t>
            </a:r>
          </a:p>
          <a:p>
            <a:r>
              <a:rPr lang="pl-PL" dirty="0" smtClean="0"/>
              <a:t>- różnicowanie poznanych sylab otwartych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7023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II. Od sylaby otwartej do pierwszych wyrazów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1. Budowanie wyrazów z poznanych przez dziecko sylab otwartych (rozcinanie na oczach dziecka wyrazów rozpoznawanych globalnie) i odczytywanie ich.</a:t>
            </a:r>
          </a:p>
          <a:p>
            <a:r>
              <a:rPr lang="pl-PL" dirty="0" smtClean="0"/>
              <a:t>2. Odczytywanie sylab składających się z samogłoski i sylaby otwartej, np. APA</a:t>
            </a:r>
          </a:p>
          <a:p>
            <a:r>
              <a:rPr lang="pl-PL" dirty="0" smtClean="0"/>
              <a:t>3. Czytanie </a:t>
            </a:r>
            <a:r>
              <a:rPr lang="pl-PL" dirty="0" err="1" smtClean="0"/>
              <a:t>pseudowyrazów</a:t>
            </a:r>
            <a:r>
              <a:rPr lang="pl-PL" dirty="0" smtClean="0"/>
              <a:t> z sylab otwartych: PELO  FIBU   TAPY</a:t>
            </a:r>
          </a:p>
          <a:p>
            <a:r>
              <a:rPr lang="pl-PL" dirty="0" smtClean="0"/>
              <a:t>4. Budowanie i odczytywanie wyrazów dwu-, trzysylabowych i odnajdywanie w zestawie wyrazów znaczących: MAMA LALA TATA BUTY MAPA WALA BUDOWA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3533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Ćwiczenia przygotowujące do wprowadzenia sylab zamkniętych: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- porządkowanie od lewej do prawej,</a:t>
            </a:r>
          </a:p>
          <a:p>
            <a:r>
              <a:rPr lang="pl-PL" dirty="0" smtClean="0"/>
              <a:t>- ćwiczenia spostrzegania wzrokowego- różnicowanie</a:t>
            </a:r>
          </a:p>
          <a:p>
            <a:r>
              <a:rPr lang="pl-PL" dirty="0" smtClean="0"/>
              <a:t>- ćwiczenia różnicowania wzorów odwróconych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2632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III. Czytanie sylab zamkniętych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1. Wprowadzenie opozycji- sylaba otwarta: sylaba zamknięta (PA AP, MA AM, LA AL, TA AT, FA AF).</a:t>
            </a:r>
          </a:p>
          <a:p>
            <a:r>
              <a:rPr lang="pl-PL" dirty="0" smtClean="0"/>
              <a:t>2. Zapoznanie dziecka z sylabami zamkniętymi zbudowanymi z poznanych do tej pory liter oznaczających spółgłoski wg. Procedury: </a:t>
            </a:r>
            <a:r>
              <a:rPr lang="pl-PL" b="1" dirty="0" smtClean="0"/>
              <a:t>POWTARZANIE, ROZUMIENIE, NAZYWANIE.</a:t>
            </a:r>
          </a:p>
          <a:p>
            <a:r>
              <a:rPr lang="pl-PL" dirty="0" smtClean="0"/>
              <a:t>3.Czytanie sylab otwartych i zamkniętych w przypadkowej kolejności: PO LU BE AL. OT FI WE AP UT AF.</a:t>
            </a:r>
          </a:p>
          <a:p>
            <a:r>
              <a:rPr lang="pl-PL" dirty="0" smtClean="0"/>
              <a:t>4. Czytanie </a:t>
            </a:r>
            <a:r>
              <a:rPr lang="pl-PL" dirty="0" err="1" smtClean="0"/>
              <a:t>pseudowyrazów</a:t>
            </a:r>
            <a:r>
              <a:rPr lang="pl-PL" dirty="0" smtClean="0"/>
              <a:t> zbudowanych z dwu zamkniętych sylab: ALOT, APUT, AFAM,OTOP</a:t>
            </a:r>
          </a:p>
          <a:p>
            <a:r>
              <a:rPr lang="pl-PL" dirty="0" smtClean="0"/>
              <a:t>Praca z książeczkami z serii „ KOCHAM CZYTAĆ” J. Cieszyńska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1272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IV. Czytanie nowych sylab otwartych i zamkniętych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SA ZA</a:t>
            </a:r>
          </a:p>
          <a:p>
            <a:r>
              <a:rPr lang="pl-PL" dirty="0" smtClean="0"/>
              <a:t>KA GA</a:t>
            </a:r>
          </a:p>
          <a:p>
            <a:r>
              <a:rPr lang="pl-PL" dirty="0" smtClean="0"/>
              <a:t>JA NA</a:t>
            </a:r>
          </a:p>
          <a:p>
            <a:r>
              <a:rPr lang="pl-PL" dirty="0" smtClean="0"/>
              <a:t>ŻA RZA SZA</a:t>
            </a:r>
          </a:p>
          <a:p>
            <a:r>
              <a:rPr lang="pl-PL" dirty="0" smtClean="0"/>
              <a:t>CA DZA</a:t>
            </a:r>
          </a:p>
          <a:p>
            <a:r>
              <a:rPr lang="pl-PL" dirty="0" smtClean="0"/>
              <a:t>HA CHA ŁA</a:t>
            </a:r>
          </a:p>
          <a:p>
            <a:r>
              <a:rPr lang="pl-PL" dirty="0" smtClean="0"/>
              <a:t>CZA DŻA DRZA</a:t>
            </a:r>
          </a:p>
          <a:p>
            <a:r>
              <a:rPr lang="pl-PL" dirty="0" smtClean="0"/>
              <a:t>RA</a:t>
            </a:r>
          </a:p>
          <a:p>
            <a:r>
              <a:rPr lang="pl-PL" dirty="0" smtClean="0"/>
              <a:t>Dwuznaki CH i RZ wprowadzane są jednocześnie z literami H i Ż.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4905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IV. Czytanie nowych sylab otwartych i zamkniętych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1. Odczytywanie sylab w paradygmatach.</a:t>
            </a:r>
          </a:p>
          <a:p>
            <a:r>
              <a:rPr lang="pl-PL" dirty="0" smtClean="0"/>
              <a:t>2. Dokładanie pod paradygmatem sylab zapisanych na oddzielnych kartonikach.</a:t>
            </a:r>
          </a:p>
          <a:p>
            <a:r>
              <a:rPr lang="pl-PL" dirty="0" smtClean="0"/>
              <a:t>3. Rozpoznawanie i odczytywanie sylab w oderwaniu od paradygmatu.</a:t>
            </a:r>
          </a:p>
          <a:p>
            <a:r>
              <a:rPr lang="pl-PL" dirty="0" smtClean="0"/>
              <a:t>4. Różnicowanie poznanych nowych sylab otwartych.</a:t>
            </a:r>
          </a:p>
          <a:p>
            <a:r>
              <a:rPr lang="pl-PL" dirty="0" smtClean="0"/>
              <a:t>5. Wprowadzenie opozycji- sylaba otwarta: sylaba zamknięta.</a:t>
            </a:r>
          </a:p>
          <a:p>
            <a:r>
              <a:rPr lang="pl-PL" dirty="0" smtClean="0"/>
              <a:t>6. Konstruowanie zestawów składających się z samogłoski i sylaby otwartej.</a:t>
            </a:r>
          </a:p>
          <a:p>
            <a:r>
              <a:rPr lang="pl-PL" dirty="0" smtClean="0"/>
              <a:t>7. Konstruowanie zestawów składających się z dwóch sylab otwartych ( budowanie </a:t>
            </a:r>
            <a:r>
              <a:rPr lang="pl-PL" dirty="0" err="1" smtClean="0"/>
              <a:t>pseudowyrazów</a:t>
            </a:r>
            <a:r>
              <a:rPr lang="pl-PL" dirty="0" smtClean="0"/>
              <a:t> i wyrazów znaczących).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9449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IV. Czytanie nowych sylab otwartych i zamkniętych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8. Konstruowanie zestawów składających się z dwóch sylab zamkniętych.</a:t>
            </a:r>
          </a:p>
          <a:p>
            <a:r>
              <a:rPr lang="pl-PL" dirty="0"/>
              <a:t>9. Czytanie sylab zbudowanych wg. Schematu: samogłoska: spółgłoska i wyszukiwanie wśród nich takich, które są wyrazami, np. LIK, BOT, BAT, TAM, PAN.</a:t>
            </a:r>
          </a:p>
          <a:p>
            <a:r>
              <a:rPr lang="pl-PL" dirty="0"/>
              <a:t>10. Czytanie spółgłosek miękkich w zestawach, np.: SIA SIO SIU SIĘ SI</a:t>
            </a:r>
          </a:p>
          <a:p>
            <a:r>
              <a:rPr lang="pl-PL" dirty="0"/>
              <a:t>AŚ OŚ UŚ EŚ IŚ YŚ</a:t>
            </a:r>
          </a:p>
          <a:p>
            <a:r>
              <a:rPr lang="pl-PL" dirty="0"/>
              <a:t>ASIA OSIO USIU ESIE ISI YSI</a:t>
            </a:r>
          </a:p>
          <a:p>
            <a:r>
              <a:rPr lang="pl-PL" dirty="0"/>
              <a:t>11. Czytanie samogłosek nosowych w zależności id pozycji w wyrazach.</a:t>
            </a:r>
          </a:p>
          <a:p>
            <a:r>
              <a:rPr lang="pl-PL" dirty="0"/>
              <a:t>12. Czytanie wyrazów zawierających zbitki  spółgłoskowe.</a:t>
            </a:r>
          </a:p>
          <a:p>
            <a:r>
              <a:rPr lang="pl-PL" dirty="0"/>
              <a:t>Praca z książeczkami z serii „ KOCHAM CZYTAĆ” J. Cieszyńska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0406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V. Samodzielne czytanie tekstów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1. Pierwsze teksty do czytania mają odtwarzać strukturę języka mówionego i opisywać działania dziecka w rzeczywistości.</a:t>
            </a:r>
          </a:p>
          <a:p>
            <a:endParaRPr lang="pl-PL" dirty="0" smtClean="0"/>
          </a:p>
          <a:p>
            <a:r>
              <a:rPr lang="pl-PL" dirty="0" smtClean="0"/>
              <a:t>2. Teksty do ilustracji sytuacyjnych i historyjek obrazkowych oraz książeczek (można wzbogacać teksty o trudniejsze wyrazy).</a:t>
            </a:r>
          </a:p>
          <a:p>
            <a:endParaRPr lang="pl-PL" dirty="0"/>
          </a:p>
          <a:p>
            <a:r>
              <a:rPr lang="pl-PL" dirty="0" smtClean="0"/>
              <a:t>Praca z książeczkami z serii „ KOCHAM CZYTAĆ” J. Cieszyńska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406407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Mózg funkcje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929" y="2193925"/>
            <a:ext cx="5698142" cy="4024313"/>
          </a:xfrm>
        </p:spPr>
      </p:pic>
    </p:spTree>
    <p:extLst>
      <p:ext uri="{BB962C8B-B14F-4D97-AF65-F5344CB8AC3E}">
        <p14:creationId xmlns:p14="http://schemas.microsoft.com/office/powerpoint/2010/main" val="1155960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/>
              <a:t>Dlaczego symultaniczno- sekwencyjna nauka czytania?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* uczy czytania przez znaczenie</a:t>
            </a:r>
          </a:p>
          <a:p>
            <a:r>
              <a:rPr lang="pl-PL" dirty="0" smtClean="0"/>
              <a:t>* ułatwia dokonywanie syntezy</a:t>
            </a:r>
          </a:p>
          <a:p>
            <a:r>
              <a:rPr lang="pl-PL" dirty="0" smtClean="0"/>
              <a:t>* uwzględnia reguły języka</a:t>
            </a:r>
          </a:p>
          <a:p>
            <a:r>
              <a:rPr lang="pl-PL" dirty="0" smtClean="0"/>
              <a:t>* ułatwia tworzenie systemu językowego</a:t>
            </a:r>
          </a:p>
          <a:p>
            <a:r>
              <a:rPr lang="pl-PL" dirty="0" smtClean="0"/>
              <a:t>* podział na sylaby- uwarunkowany rozwojowo; podział na głoski- wynik edukacji</a:t>
            </a:r>
          </a:p>
          <a:p>
            <a:r>
              <a:rPr lang="pl-PL" dirty="0" smtClean="0"/>
              <a:t>* usprawnia technikę czytania- przyśpiesza tempo</a:t>
            </a:r>
          </a:p>
          <a:p>
            <a:r>
              <a:rPr lang="pl-PL" dirty="0" smtClean="0"/>
              <a:t>* pobudza neurony zwierciadlane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84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Metoda krakowska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b="1" u="sng" dirty="0" smtClean="0"/>
              <a:t>Lewa półkula</a:t>
            </a:r>
          </a:p>
          <a:p>
            <a:r>
              <a:rPr lang="pl-PL" dirty="0" smtClean="0"/>
              <a:t>- opracowuje informacje sekwencyjnie (analitycznie, krok po kroku)</a:t>
            </a:r>
          </a:p>
          <a:p>
            <a:r>
              <a:rPr lang="pl-PL" dirty="0" smtClean="0"/>
              <a:t>- działa według programu odkrywanie relacji między elementami,</a:t>
            </a:r>
          </a:p>
          <a:p>
            <a:r>
              <a:rPr lang="pl-PL" dirty="0" smtClean="0"/>
              <a:t>- dostrzeganie różnic (np. między fonemami, znaczeniami, literami, kolejnością głosek w sylabach, wyrazów w zdaniu)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b="1" u="sng" dirty="0" smtClean="0"/>
              <a:t>Prawa półkula</a:t>
            </a:r>
          </a:p>
          <a:p>
            <a:r>
              <a:rPr lang="pl-PL" dirty="0" smtClean="0"/>
              <a:t>1. Strategie prawopółkulowe:</a:t>
            </a:r>
          </a:p>
          <a:p>
            <a:r>
              <a:rPr lang="pl-PL" dirty="0" smtClean="0"/>
              <a:t>- są prymarne</a:t>
            </a:r>
          </a:p>
          <a:p>
            <a:r>
              <a:rPr lang="pl-PL" dirty="0" smtClean="0"/>
              <a:t>-wykorzystanie tych strategii ma charakter motywacyjny</a:t>
            </a:r>
          </a:p>
          <a:p>
            <a:r>
              <a:rPr lang="pl-PL" dirty="0" smtClean="0"/>
              <a:t>- wykorzystywanie tych strategii w działaniach komunikacyjnych dzieci świadczy o niepodjęciu przez lewą półkulę swoich zadań.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6122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Metoda krakowska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 smtClean="0"/>
              <a:t>- porządkuje sekwencyjnie</a:t>
            </a:r>
          </a:p>
          <a:p>
            <a:r>
              <a:rPr lang="pl-PL" dirty="0" smtClean="0"/>
              <a:t>- przetwarza reguły ( w tym językowe)</a:t>
            </a:r>
          </a:p>
          <a:p>
            <a:r>
              <a:rPr lang="pl-PL" dirty="0" smtClean="0"/>
              <a:t>- przetwarza czas linearnie</a:t>
            </a:r>
          </a:p>
          <a:p>
            <a:r>
              <a:rPr lang="pl-PL" dirty="0" smtClean="0"/>
              <a:t>- odbiera, zapamiętuje i wytwarza informacje językowe</a:t>
            </a:r>
          </a:p>
          <a:p>
            <a:r>
              <a:rPr lang="pl-PL" dirty="0" smtClean="0"/>
              <a:t>- przetwarza linearnie teksty czytane (czytanie ze zrozumieniem)</a:t>
            </a:r>
          </a:p>
          <a:p>
            <a:r>
              <a:rPr lang="pl-PL" dirty="0" smtClean="0"/>
              <a:t>- podczas nauki muzyki- czyta nuty, kontroluje uderzenie i tempo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2. Zdania językowe przetwarzane przez prawą półkulę:</a:t>
            </a:r>
          </a:p>
          <a:p>
            <a:r>
              <a:rPr lang="pl-PL" dirty="0" smtClean="0"/>
              <a:t>- samogłoski</a:t>
            </a:r>
          </a:p>
          <a:p>
            <a:r>
              <a:rPr lang="pl-PL" dirty="0" smtClean="0"/>
              <a:t>- wyrażenia dźwiękonaśladowcze,</a:t>
            </a:r>
          </a:p>
          <a:p>
            <a:r>
              <a:rPr lang="pl-PL" dirty="0" smtClean="0"/>
              <a:t>- rzeczowniki konkretne w mianowniku</a:t>
            </a:r>
          </a:p>
          <a:p>
            <a:r>
              <a:rPr lang="pl-PL" dirty="0" smtClean="0"/>
              <a:t>- globalne rozpoznawanie wyrazów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3340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3. Bodźce odbierane w prawej półkuli ( działające na prawą półkulę)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- Muzyka słuchana</a:t>
            </a:r>
          </a:p>
          <a:p>
            <a:endParaRPr lang="pl-PL" dirty="0" smtClean="0"/>
          </a:p>
          <a:p>
            <a:r>
              <a:rPr lang="pl-PL" dirty="0" smtClean="0"/>
              <a:t>- Prozodia- rytm, intonacja, akcent.</a:t>
            </a:r>
          </a:p>
          <a:p>
            <a:endParaRPr lang="pl-PL" dirty="0" smtClean="0"/>
          </a:p>
          <a:p>
            <a:r>
              <a:rPr lang="pl-PL" dirty="0" smtClean="0"/>
              <a:t>- Rytmizacja (może stanowić prawopółkulową podpowiedź dla lewopółkulowego zadania).</a:t>
            </a:r>
          </a:p>
          <a:p>
            <a:endParaRPr lang="pl-PL" dirty="0" smtClean="0"/>
          </a:p>
          <a:p>
            <a:r>
              <a:rPr lang="pl-PL" dirty="0" smtClean="0"/>
              <a:t>Mechanizm paradygmatu.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6894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1. Wspierając się potencjałem prawej półkuli, sięgamy po: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Mimikę, gest, wizualizacje</a:t>
            </a:r>
          </a:p>
          <a:p>
            <a:r>
              <a:rPr lang="pl-PL" dirty="0" smtClean="0"/>
              <a:t>Rytmizację</a:t>
            </a:r>
          </a:p>
          <a:p>
            <a:r>
              <a:rPr lang="pl-PL" dirty="0" smtClean="0"/>
              <a:t>Melodię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2781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dirty="0" smtClean="0"/>
              <a:t>2. Zadania prawopółkulowe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* Analiza i synteza wzrokowa na materiale tematycznym.</a:t>
            </a:r>
          </a:p>
          <a:p>
            <a:endParaRPr lang="pl-PL" dirty="0" smtClean="0"/>
          </a:p>
          <a:p>
            <a:r>
              <a:rPr lang="pl-PL" dirty="0" smtClean="0"/>
              <a:t>* Obroty w przestrzeni.</a:t>
            </a:r>
          </a:p>
          <a:p>
            <a:endParaRPr lang="pl-PL" dirty="0" smtClean="0"/>
          </a:p>
          <a:p>
            <a:r>
              <a:rPr lang="pl-PL" dirty="0" smtClean="0"/>
              <a:t>* Pamięć symultaniczna.</a:t>
            </a:r>
          </a:p>
          <a:p>
            <a:endParaRPr lang="pl-PL" dirty="0" smtClean="0"/>
          </a:p>
          <a:p>
            <a:r>
              <a:rPr lang="pl-PL" dirty="0" smtClean="0"/>
              <a:t>* Czytanie mapy.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429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Założenia metodologiczne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1. Naśladowanie trzech etapów nabywania systemu językowego: powtarzanie, rozumienie, nazywanie.</a:t>
            </a:r>
          </a:p>
          <a:p>
            <a:endParaRPr lang="pl-PL" dirty="0" smtClean="0"/>
          </a:p>
          <a:p>
            <a:r>
              <a:rPr lang="pl-PL" dirty="0" smtClean="0"/>
              <a:t>2. Pozytywne motywowanie- szybkie efekty.</a:t>
            </a:r>
          </a:p>
          <a:p>
            <a:endParaRPr lang="pl-PL" dirty="0" smtClean="0"/>
          </a:p>
          <a:p>
            <a:r>
              <a:rPr lang="pl-PL" dirty="0" smtClean="0"/>
              <a:t>3. Czytanie prymarne, pisanie sekundarne</a:t>
            </a:r>
          </a:p>
          <a:p>
            <a:r>
              <a:rPr lang="pl-PL" dirty="0" smtClean="0"/>
              <a:t>(stosowanie wielkich liter czcionka </a:t>
            </a:r>
            <a:r>
              <a:rPr lang="pl-PL" dirty="0" err="1" smtClean="0"/>
              <a:t>bezszeryfowa</a:t>
            </a:r>
            <a:r>
              <a:rPr lang="pl-PL" dirty="0" smtClean="0"/>
              <a:t> ARIAL)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5480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Czytanie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 smtClean="0"/>
              <a:t>Symultaniczne- prawa półkula</a:t>
            </a:r>
          </a:p>
          <a:p>
            <a:endParaRPr lang="pl-PL" dirty="0"/>
          </a:p>
          <a:p>
            <a:r>
              <a:rPr lang="pl-PL" dirty="0" smtClean="0"/>
              <a:t>- czytanie samogłosek</a:t>
            </a:r>
          </a:p>
          <a:p>
            <a:r>
              <a:rPr lang="pl-PL" dirty="0" smtClean="0"/>
              <a:t>- czytanie wyrażeń dźwiękonaśladowczych</a:t>
            </a:r>
          </a:p>
          <a:p>
            <a:r>
              <a:rPr lang="pl-PL" dirty="0" smtClean="0"/>
              <a:t>- czytanie (rozpoznawanie globalne) wyrazów- rzeczowników w mianowniku.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Sekwencyjne- lewa półkula</a:t>
            </a:r>
          </a:p>
          <a:p>
            <a:endParaRPr lang="pl-PL" dirty="0"/>
          </a:p>
          <a:p>
            <a:r>
              <a:rPr lang="pl-PL" dirty="0" smtClean="0"/>
              <a:t>- czytanie sylab otwartych</a:t>
            </a:r>
          </a:p>
          <a:p>
            <a:r>
              <a:rPr lang="pl-PL" dirty="0" smtClean="0"/>
              <a:t>- czytanie dwóch sylab</a:t>
            </a:r>
          </a:p>
          <a:p>
            <a:r>
              <a:rPr lang="pl-PL" dirty="0" smtClean="0"/>
              <a:t>- czytanie sylab zamkniętych</a:t>
            </a:r>
          </a:p>
          <a:p>
            <a:r>
              <a:rPr lang="pl-PL" dirty="0" smtClean="0"/>
              <a:t>- czytanie nowych wyrazów i zdań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277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Etapy wczesnej nauki czytania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 Od samogłosek prymarnych do sylaby otwartej </a:t>
            </a:r>
          </a:p>
          <a:p>
            <a:endParaRPr lang="pl-PL" dirty="0" smtClean="0"/>
          </a:p>
          <a:p>
            <a:r>
              <a:rPr lang="pl-PL" dirty="0" smtClean="0"/>
              <a:t>1. Nauka powtarzania, rozpoznawania i odczytywania samogłosek.</a:t>
            </a:r>
          </a:p>
          <a:p>
            <a:r>
              <a:rPr lang="pl-PL" dirty="0" smtClean="0"/>
              <a:t>2. Nauka globalnego </a:t>
            </a:r>
            <a:r>
              <a:rPr lang="pl-PL" dirty="0"/>
              <a:t>rozpoznawania i odczytywania </a:t>
            </a:r>
            <a:r>
              <a:rPr lang="pl-PL" dirty="0" smtClean="0"/>
              <a:t>wyrażeń dźwiękonaśladowczych.</a:t>
            </a:r>
          </a:p>
          <a:p>
            <a:r>
              <a:rPr lang="pl-PL" dirty="0" smtClean="0"/>
              <a:t>3. nauka globalnego rozpoznawania wyrazów.</a:t>
            </a:r>
          </a:p>
          <a:p>
            <a:r>
              <a:rPr lang="pl-PL" dirty="0" smtClean="0"/>
              <a:t>4. Nauka powtarzania, rozpoznawania i odczytywania sylab otwartych.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3319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Etapy wczesnej nauki czytania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I. Od sylaby otwartej do pierwszych wyrazów.</a:t>
            </a:r>
          </a:p>
          <a:p>
            <a:endParaRPr lang="pl-PL" dirty="0"/>
          </a:p>
          <a:p>
            <a:r>
              <a:rPr lang="pl-PL" dirty="0" smtClean="0"/>
              <a:t>II. Czytanie sylab zamkniętych.</a:t>
            </a:r>
          </a:p>
          <a:p>
            <a:endParaRPr lang="pl-PL" dirty="0"/>
          </a:p>
          <a:p>
            <a:r>
              <a:rPr lang="pl-PL" dirty="0" smtClean="0"/>
              <a:t>III. Czytanie nowych sylab otwartych i zamkniętych.</a:t>
            </a:r>
          </a:p>
          <a:p>
            <a:endParaRPr lang="pl-PL" dirty="0"/>
          </a:p>
          <a:p>
            <a:r>
              <a:rPr lang="pl-PL" dirty="0" smtClean="0"/>
              <a:t>IV. Samodzielne czytanie tekstów.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9939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Zasada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/>
              <a:t>Powtarzanie</a:t>
            </a:r>
          </a:p>
          <a:p>
            <a:r>
              <a:rPr lang="pl-PL" b="1" dirty="0" smtClean="0"/>
              <a:t>Rozumienie</a:t>
            </a:r>
          </a:p>
          <a:p>
            <a:r>
              <a:rPr lang="pl-PL" b="1" dirty="0" smtClean="0"/>
              <a:t>Nazywanie</a:t>
            </a:r>
          </a:p>
          <a:p>
            <a:endParaRPr lang="pl-PL" dirty="0"/>
          </a:p>
          <a:p>
            <a:r>
              <a:rPr lang="pl-PL" dirty="0" smtClean="0"/>
              <a:t>Stosujemy tylko wielkie litery alfabetu drukowanego </a:t>
            </a:r>
          </a:p>
          <a:p>
            <a:r>
              <a:rPr lang="pl-PL" dirty="0" smtClean="0"/>
              <a:t>(na komputerze czcionka ARIAL)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623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I. Od samogłosek prymarnych do sylaby otwartej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1. Nauka powtarzania, rozumienia i odczytywania samogłosek</a:t>
            </a:r>
          </a:p>
          <a:p>
            <a:r>
              <a:rPr lang="pl-PL" dirty="0" smtClean="0"/>
              <a:t>- samogłoski prymarne AUÓI</a:t>
            </a:r>
          </a:p>
          <a:p>
            <a:r>
              <a:rPr lang="pl-PL" dirty="0" smtClean="0"/>
              <a:t>- samogłoski sekundarne OEY</a:t>
            </a:r>
          </a:p>
          <a:p>
            <a:r>
              <a:rPr lang="pl-PL" dirty="0" smtClean="0"/>
              <a:t>- wizualizacje i obrazki z wizerunkiem ust</a:t>
            </a:r>
          </a:p>
          <a:p>
            <a:r>
              <a:rPr lang="pl-PL" dirty="0" smtClean="0"/>
              <a:t>- przyporządkowanie samogłosek do różnych obrazków sytuacyjnych z życia dziecka</a:t>
            </a:r>
          </a:p>
          <a:p>
            <a:r>
              <a:rPr lang="pl-PL" dirty="0" smtClean="0"/>
              <a:t>- układanie sekwencji dwóch, a następnie trzech identycznych samogłosek</a:t>
            </a:r>
          </a:p>
          <a:p>
            <a:r>
              <a:rPr lang="pl-PL" dirty="0" smtClean="0"/>
              <a:t>- odczytywanie samogłosek z książeczki „KOCHAM CZYTAĆ” J. Cieszyńskiej, zeszyt nr1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44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2. Nauka globalnego rozpoznawania i odczytywania wyrażeń dźwiękonaśladowczych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000" dirty="0" smtClean="0"/>
              <a:t>- duża melodyjność, charakterystyczny akcent i wznosząca intonacja</a:t>
            </a:r>
          </a:p>
          <a:p>
            <a:r>
              <a:rPr lang="pl-PL" sz="2000" dirty="0" smtClean="0"/>
              <a:t>- dokładanie etykietek z zapisem graficznym wyrażenia do konkretu (figurki zwierząt)</a:t>
            </a:r>
          </a:p>
          <a:p>
            <a:r>
              <a:rPr lang="pl-PL" sz="2000" dirty="0" smtClean="0"/>
              <a:t>- dokładanie etykietek z zapisem graficznym wyrażenia do obrazka</a:t>
            </a:r>
          </a:p>
          <a:p>
            <a:r>
              <a:rPr lang="pl-PL" sz="2000" dirty="0" smtClean="0"/>
              <a:t>- plansze sytuacyjne z graficznym zapisem wokół+ obrazki z graficznym zapisem na odwrocie</a:t>
            </a:r>
          </a:p>
          <a:p>
            <a:r>
              <a:rPr lang="pl-PL" sz="2000" dirty="0" smtClean="0"/>
              <a:t>- plansze z konturami zwierząt, do których dobiera, a następnie podpis</a:t>
            </a:r>
          </a:p>
          <a:p>
            <a:r>
              <a:rPr lang="pl-PL" sz="2000" dirty="0" smtClean="0"/>
              <a:t>- obrazki z zapisem graficznym na odwrocie</a:t>
            </a:r>
          </a:p>
          <a:p>
            <a:r>
              <a:rPr lang="pl-PL" sz="2000" dirty="0" smtClean="0"/>
              <a:t>- dokładanie konkretów i obrazków do  etykietek lub plansz z wyrażeniami</a:t>
            </a:r>
          </a:p>
          <a:p>
            <a:r>
              <a:rPr lang="pl-PL" sz="2000" dirty="0" smtClean="0"/>
              <a:t>- dokładanie i wyszukiwanie takich samych etykietek z zapisem graficznym wyrażenia</a:t>
            </a:r>
          </a:p>
          <a:p>
            <a:r>
              <a:rPr lang="pl-PL" sz="2000" dirty="0" smtClean="0"/>
              <a:t>- odczytywanie wyrażeń z książeczki „ KOCHAM CZYTAĆ” zeszyt nr2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5022511"/>
      </p:ext>
    </p:extLst>
  </p:cSld>
  <p:clrMapOvr>
    <a:masterClrMapping/>
  </p:clrMapOvr>
</p:sld>
</file>

<file path=ppt/theme/theme1.xml><?xml version="1.0" encoding="utf-8"?>
<a:theme xmlns:a="http://schemas.openxmlformats.org/drawingml/2006/main" name="Par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TM04033937[[fn=Para]]</Template>
  <TotalTime>235</TotalTime>
  <Words>1265</Words>
  <Application>Microsoft Office PowerPoint</Application>
  <PresentationFormat>Panoramiczny</PresentationFormat>
  <Paragraphs>183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7" baseType="lpstr">
      <vt:lpstr>Arial</vt:lpstr>
      <vt:lpstr>Century Gothic</vt:lpstr>
      <vt:lpstr>Para</vt:lpstr>
      <vt:lpstr>Symultaniczno- sekwencyjna Nauka Czytania</vt:lpstr>
      <vt:lpstr>Dlaczego symultaniczno- sekwencyjna nauka czytania?</vt:lpstr>
      <vt:lpstr>Założenia metodologiczne </vt:lpstr>
      <vt:lpstr>Czytanie</vt:lpstr>
      <vt:lpstr>Etapy wczesnej nauki czytania</vt:lpstr>
      <vt:lpstr>Etapy wczesnej nauki czytania</vt:lpstr>
      <vt:lpstr>Zasada</vt:lpstr>
      <vt:lpstr>I. Od samogłosek prymarnych do sylaby otwartej</vt:lpstr>
      <vt:lpstr>2. Nauka globalnego rozpoznawania i odczytywania wyrażeń dźwiękonaśladowczych</vt:lpstr>
      <vt:lpstr>3. Nauka globalnego rozpoznawania wyrazów</vt:lpstr>
      <vt:lpstr>4. Nauka powtarzania, rozpoznawania i odczytywania sylab otwartych</vt:lpstr>
      <vt:lpstr>II. Od sylaby otwartej do pierwszych wyrazów</vt:lpstr>
      <vt:lpstr>Ćwiczenia przygotowujące do wprowadzenia sylab zamkniętych:</vt:lpstr>
      <vt:lpstr>III. Czytanie sylab zamkniętych</vt:lpstr>
      <vt:lpstr>IV. Czytanie nowych sylab otwartych i zamkniętych</vt:lpstr>
      <vt:lpstr>IV. Czytanie nowych sylab otwartych i zamkniętych</vt:lpstr>
      <vt:lpstr>IV. Czytanie nowych sylab otwartych i zamkniętych</vt:lpstr>
      <vt:lpstr>V. Samodzielne czytanie tekstów</vt:lpstr>
      <vt:lpstr>Mózg funkcje</vt:lpstr>
      <vt:lpstr>Metoda krakowska</vt:lpstr>
      <vt:lpstr>Metoda krakowska</vt:lpstr>
      <vt:lpstr>3. Bodźce odbierane w prawej półkuli ( działające na prawą półkulę)</vt:lpstr>
      <vt:lpstr>1. Wspierając się potencjałem prawej półkuli, sięgamy po:</vt:lpstr>
      <vt:lpstr>2. Zadania prawopółkulowe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Symultaniczno- sekwencyjna Nauka Czytania</dc:title>
  <dc:creator>user</dc:creator>
  <cp:lastModifiedBy>user</cp:lastModifiedBy>
  <cp:revision>17</cp:revision>
  <dcterms:created xsi:type="dcterms:W3CDTF">2020-04-14T11:08:40Z</dcterms:created>
  <dcterms:modified xsi:type="dcterms:W3CDTF">2020-04-14T15:04:35Z</dcterms:modified>
</cp:coreProperties>
</file>