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330" y="5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4/9/2020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53606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4/9/2020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11773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4/9/2020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430703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4/9/2020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087255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4/9/2020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32753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4/9/2020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296486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4/9/2020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433862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4/9/2020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706855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4/9/2020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734391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4/9/2020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13514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4/9/2020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879780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4/9/2020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6605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3" r:id="rId7"/>
    <p:sldLayoutId id="2147483664" r:id="rId8"/>
    <p:sldLayoutId id="2147483665" r:id="rId9"/>
    <p:sldLayoutId id="2147483666" r:id="rId10"/>
    <p:sldLayoutId id="2147483668" r:id="rId11"/>
  </p:sldLayoutIdLst>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2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5" name="Tytuł 4">
            <a:extLst>
              <a:ext uri="{FF2B5EF4-FFF2-40B4-BE49-F238E27FC236}">
                <a16:creationId xmlns:a16="http://schemas.microsoft.com/office/drawing/2014/main" id="{BA5EBCE4-C41E-4DAA-A857-1A61296CE5DB}"/>
              </a:ext>
            </a:extLst>
          </p:cNvPr>
          <p:cNvSpPr>
            <a:spLocks noGrp="1"/>
          </p:cNvSpPr>
          <p:nvPr>
            <p:ph type="title"/>
          </p:nvPr>
        </p:nvSpPr>
        <p:spPr/>
        <p:txBody>
          <a:bodyPr>
            <a:noAutofit/>
          </a:bodyPr>
          <a:lstStyle/>
          <a:p>
            <a:pPr algn="ctr"/>
            <a:r>
              <a:rPr lang="pl-PL" sz="5400" dirty="0"/>
              <a:t>Budowanie relacji w rodzinie-zabawy kreatywne</a:t>
            </a:r>
          </a:p>
        </p:txBody>
      </p:sp>
      <p:sp>
        <p:nvSpPr>
          <p:cNvPr id="6" name="Symbol zastępczy zawartości 5">
            <a:extLst>
              <a:ext uri="{FF2B5EF4-FFF2-40B4-BE49-F238E27FC236}">
                <a16:creationId xmlns:a16="http://schemas.microsoft.com/office/drawing/2014/main" id="{1E6AEDC1-23D7-499E-845D-78C8F4F0051B}"/>
              </a:ext>
            </a:extLst>
          </p:cNvPr>
          <p:cNvSpPr>
            <a:spLocks noGrp="1"/>
          </p:cNvSpPr>
          <p:nvPr>
            <p:ph idx="1"/>
          </p:nvPr>
        </p:nvSpPr>
        <p:spPr/>
        <p:txBody>
          <a:bodyPr/>
          <a:lstStyle/>
          <a:p>
            <a:pPr marL="0" indent="0">
              <a:buNone/>
            </a:pPr>
            <a:endParaRPr lang="pl-PL" dirty="0">
              <a:solidFill>
                <a:schemeClr val="tx1"/>
              </a:solidFill>
            </a:endParaRPr>
          </a:p>
          <a:p>
            <a:endParaRPr lang="pl-PL" dirty="0"/>
          </a:p>
        </p:txBody>
      </p:sp>
      <p:pic>
        <p:nvPicPr>
          <p:cNvPr id="1028" name="Picture 4" descr="Utrudnij komuś życie w &quot;CV: Plotki&quot; - Czwórka - polskieradio.pl">
            <a:extLst>
              <a:ext uri="{FF2B5EF4-FFF2-40B4-BE49-F238E27FC236}">
                <a16:creationId xmlns:a16="http://schemas.microsoft.com/office/drawing/2014/main" id="{26169F98-E1F3-450D-85F1-02A50820D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 y="1669002"/>
            <a:ext cx="12195047" cy="518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10800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C69A0BCE-B665-43F7-A3DA-D38BB08B7224}"/>
              </a:ext>
            </a:extLst>
          </p:cNvPr>
          <p:cNvSpPr>
            <a:spLocks noGrp="1"/>
          </p:cNvSpPr>
          <p:nvPr>
            <p:ph type="title"/>
          </p:nvPr>
        </p:nvSpPr>
        <p:spPr/>
        <p:txBody>
          <a:bodyPr/>
          <a:lstStyle/>
          <a:p>
            <a:pPr algn="ctr"/>
            <a:r>
              <a:rPr lang="pl-PL" b="1" dirty="0"/>
              <a:t>ŚLEPIEC I PROWADZĄCY</a:t>
            </a:r>
            <a:r>
              <a:rPr lang="pl-PL" dirty="0"/>
              <a:t/>
            </a:r>
            <a:br>
              <a:rPr lang="pl-PL" dirty="0"/>
            </a:br>
            <a:endParaRPr lang="pl-PL" dirty="0"/>
          </a:p>
        </p:txBody>
      </p:sp>
      <p:sp>
        <p:nvSpPr>
          <p:cNvPr id="5" name="Symbol zastępczy zawartości 4">
            <a:extLst>
              <a:ext uri="{FF2B5EF4-FFF2-40B4-BE49-F238E27FC236}">
                <a16:creationId xmlns:a16="http://schemas.microsoft.com/office/drawing/2014/main" id="{24235D02-D7F8-4A8C-AFCF-BA2376C0E3CA}"/>
              </a:ext>
            </a:extLst>
          </p:cNvPr>
          <p:cNvSpPr>
            <a:spLocks noGrp="1"/>
          </p:cNvSpPr>
          <p:nvPr>
            <p:ph idx="1"/>
          </p:nvPr>
        </p:nvSpPr>
        <p:spPr/>
        <p:txBody>
          <a:bodyPr/>
          <a:lstStyle/>
          <a:p>
            <a:r>
              <a:rPr lang="pl-PL" b="1" i="1" dirty="0">
                <a:solidFill>
                  <a:srgbClr val="FF0000"/>
                </a:solidFill>
              </a:rPr>
              <a:t>Ćwiczenie rozwijające zaufanie, poczucie bezpieczeństwa, współpracę</a:t>
            </a:r>
            <a:endParaRPr lang="pl-PL" dirty="0">
              <a:solidFill>
                <a:srgbClr val="FF0000"/>
              </a:solidFill>
            </a:endParaRPr>
          </a:p>
          <a:p>
            <a:r>
              <a:rPr lang="pl-PL" dirty="0"/>
              <a:t> </a:t>
            </a:r>
          </a:p>
          <a:p>
            <a:r>
              <a:rPr lang="pl-PL" dirty="0">
                <a:solidFill>
                  <a:schemeClr val="tx1"/>
                </a:solidFill>
              </a:rPr>
              <a:t>  Dobieramy się w  pary w rodzinie trzymając się za ręce, jedna osoba jest prowadzącym ma otwarte oczy, prowadzi ślepca, druga osoba ma zamknięte oczy jest prowadzona, na znak prowadzącego następuje zamiana. </a:t>
            </a:r>
          </a:p>
          <a:p>
            <a:r>
              <a:rPr lang="pl-PL" dirty="0">
                <a:solidFill>
                  <a:schemeClr val="tx1"/>
                </a:solidFill>
              </a:rPr>
              <a:t> </a:t>
            </a:r>
          </a:p>
          <a:p>
            <a:endParaRPr lang="pl-PL" dirty="0"/>
          </a:p>
        </p:txBody>
      </p:sp>
      <p:pic>
        <p:nvPicPr>
          <p:cNvPr id="8194" name="Picture 2" descr="Edustrefa">
            <a:extLst>
              <a:ext uri="{FF2B5EF4-FFF2-40B4-BE49-F238E27FC236}">
                <a16:creationId xmlns:a16="http://schemas.microsoft.com/office/drawing/2014/main" id="{DD7FBB84-54EE-40A0-B9AF-48429E885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156" y="4270159"/>
            <a:ext cx="5018844" cy="258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1408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20A03616-C5D4-44CC-A2B3-C3B549ED1C25}"/>
              </a:ext>
            </a:extLst>
          </p:cNvPr>
          <p:cNvSpPr>
            <a:spLocks noGrp="1"/>
          </p:cNvSpPr>
          <p:nvPr>
            <p:ph type="title"/>
          </p:nvPr>
        </p:nvSpPr>
        <p:spPr/>
        <p:txBody>
          <a:bodyPr/>
          <a:lstStyle/>
          <a:p>
            <a:pPr algn="ctr"/>
            <a:r>
              <a:rPr lang="pl-PL" sz="5400" b="1" dirty="0"/>
              <a:t>CO BY BYŁO GDYBY” </a:t>
            </a:r>
            <a:r>
              <a:rPr lang="pl-PL" dirty="0"/>
              <a:t/>
            </a:r>
            <a:br>
              <a:rPr lang="pl-PL" dirty="0"/>
            </a:br>
            <a:endParaRPr lang="pl-PL" dirty="0"/>
          </a:p>
        </p:txBody>
      </p:sp>
      <p:sp>
        <p:nvSpPr>
          <p:cNvPr id="5" name="Symbol zastępczy zawartości 4">
            <a:extLst>
              <a:ext uri="{FF2B5EF4-FFF2-40B4-BE49-F238E27FC236}">
                <a16:creationId xmlns:a16="http://schemas.microsoft.com/office/drawing/2014/main" id="{BC2F031E-F0FA-4C0C-922A-F850CB92CBE4}"/>
              </a:ext>
            </a:extLst>
          </p:cNvPr>
          <p:cNvSpPr>
            <a:spLocks noGrp="1"/>
          </p:cNvSpPr>
          <p:nvPr>
            <p:ph idx="1"/>
          </p:nvPr>
        </p:nvSpPr>
        <p:spPr/>
        <p:txBody>
          <a:bodyPr/>
          <a:lstStyle/>
          <a:p>
            <a:r>
              <a:rPr lang="pl-PL" b="1" i="1" dirty="0">
                <a:solidFill>
                  <a:srgbClr val="FF0000"/>
                </a:solidFill>
              </a:rPr>
              <a:t>Zabawa rozwijająca współpracę, twórczość, kreatywność.</a:t>
            </a:r>
            <a:endParaRPr lang="pl-PL" dirty="0">
              <a:solidFill>
                <a:srgbClr val="FF0000"/>
              </a:solidFill>
            </a:endParaRPr>
          </a:p>
          <a:p>
            <a:r>
              <a:rPr lang="pl-PL" dirty="0">
                <a:solidFill>
                  <a:schemeClr val="tx1"/>
                </a:solidFill>
              </a:rPr>
              <a:t>Członkowie rodziny rozwinięcie historii na podane tematy: „Co by było gdyby…” np. „… przestało działać prawo ciążenia” „… dzieci rządziły dorosłymi” „… buty ożyły” Ćwiczenie to jest modelem eksperymentu myślowego, dzięki któremu powstało wiele odkryć i pomysłów. Prowadzący zachęca do spontanicznej twórczości i przewidywania różnorodnych konsekwencji. Rozumowanie w ćwiczeniu odbywa się wg schematu dedukcyjnego „jeśli – to”.</a:t>
            </a:r>
          </a:p>
          <a:p>
            <a:endParaRPr lang="pl-PL" dirty="0"/>
          </a:p>
        </p:txBody>
      </p:sp>
      <p:pic>
        <p:nvPicPr>
          <p:cNvPr id="9218" name="Picture 2" descr="Co by było, gdyby. Tom 1 - Wechterowicz Przemysław | Książka w ...">
            <a:extLst>
              <a:ext uri="{FF2B5EF4-FFF2-40B4-BE49-F238E27FC236}">
                <a16:creationId xmlns:a16="http://schemas.microsoft.com/office/drawing/2014/main" id="{5CA9B56F-8A9C-445C-9D90-CBA81AB4E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854" y="4394446"/>
            <a:ext cx="4776097" cy="246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1628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BDEB83C9-14CE-4A62-93AD-28F99D883591}"/>
              </a:ext>
            </a:extLst>
          </p:cNvPr>
          <p:cNvSpPr>
            <a:spLocks noGrp="1"/>
          </p:cNvSpPr>
          <p:nvPr>
            <p:ph type="title"/>
          </p:nvPr>
        </p:nvSpPr>
        <p:spPr/>
        <p:txBody>
          <a:bodyPr>
            <a:normAutofit/>
          </a:bodyPr>
          <a:lstStyle/>
          <a:p>
            <a:pPr algn="ctr"/>
            <a:r>
              <a:rPr lang="pl-PL" sz="5400" b="1" dirty="0"/>
              <a:t> RODZINNY KONCERT</a:t>
            </a:r>
          </a:p>
        </p:txBody>
      </p:sp>
      <p:sp>
        <p:nvSpPr>
          <p:cNvPr id="5" name="Symbol zastępczy zawartości 4">
            <a:extLst>
              <a:ext uri="{FF2B5EF4-FFF2-40B4-BE49-F238E27FC236}">
                <a16:creationId xmlns:a16="http://schemas.microsoft.com/office/drawing/2014/main" id="{1245202C-DD02-4610-AF55-36F8CA5D58A5}"/>
              </a:ext>
            </a:extLst>
          </p:cNvPr>
          <p:cNvSpPr>
            <a:spLocks noGrp="1"/>
          </p:cNvSpPr>
          <p:nvPr>
            <p:ph idx="1"/>
          </p:nvPr>
        </p:nvSpPr>
        <p:spPr/>
        <p:txBody>
          <a:bodyPr/>
          <a:lstStyle/>
          <a:p>
            <a:r>
              <a:rPr lang="pl-PL" b="1" i="1" dirty="0">
                <a:solidFill>
                  <a:srgbClr val="FF0000"/>
                </a:solidFill>
              </a:rPr>
              <a:t>Zabawa rozwijająca współpracę, twórczość, kreatywność.</a:t>
            </a:r>
            <a:endParaRPr lang="pl-PL" dirty="0">
              <a:solidFill>
                <a:srgbClr val="FF0000"/>
              </a:solidFill>
            </a:endParaRPr>
          </a:p>
          <a:p>
            <a:r>
              <a:rPr lang="pl-PL" dirty="0">
                <a:solidFill>
                  <a:schemeClr val="tx1"/>
                </a:solidFill>
              </a:rPr>
              <a:t>Ostatnia z proponowanych zabaw to koncert rodzinny koncert, warto zaangażować instrumenty, które wspólnie zrobicie. Bębny z kartonowych pudeł, grzechotki z butelek, do których wsypiecie ryż albo fasolę, tamburyn z kapsli.  Istotą tej zabawy jest współpraca, pomysłowość, dobry nastrój. Można stworzyć rodzinna piosenkę, mona śpiewać znane piosenki</a:t>
            </a:r>
          </a:p>
          <a:p>
            <a:endParaRPr lang="pl-PL" dirty="0"/>
          </a:p>
        </p:txBody>
      </p:sp>
      <p:pic>
        <p:nvPicPr>
          <p:cNvPr id="10244" name="Picture 4" descr="Zygmunt Józef (Sigmund, Sigmond) MENKES ○ Domowy koncert ...">
            <a:extLst>
              <a:ext uri="{FF2B5EF4-FFF2-40B4-BE49-F238E27FC236}">
                <a16:creationId xmlns:a16="http://schemas.microsoft.com/office/drawing/2014/main" id="{EAE22778-17D5-413C-94F1-C22FB39B0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3" y="4323425"/>
            <a:ext cx="4583837" cy="253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74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D43B0F0D-DEE2-45DE-92CC-F2FD5248D246}"/>
              </a:ext>
            </a:extLst>
          </p:cNvPr>
          <p:cNvSpPr>
            <a:spLocks noGrp="1"/>
          </p:cNvSpPr>
          <p:nvPr>
            <p:ph type="title"/>
          </p:nvPr>
        </p:nvSpPr>
        <p:spPr/>
        <p:txBody>
          <a:bodyPr>
            <a:normAutofit/>
          </a:bodyPr>
          <a:lstStyle/>
          <a:p>
            <a:pPr algn="ctr"/>
            <a:r>
              <a:rPr lang="pl-PL" sz="7200" b="1" dirty="0"/>
              <a:t>Koniec</a:t>
            </a:r>
          </a:p>
        </p:txBody>
      </p:sp>
      <p:sp>
        <p:nvSpPr>
          <p:cNvPr id="5" name="Symbol zastępczy zawartości 4">
            <a:extLst>
              <a:ext uri="{FF2B5EF4-FFF2-40B4-BE49-F238E27FC236}">
                <a16:creationId xmlns:a16="http://schemas.microsoft.com/office/drawing/2014/main" id="{579701D7-D686-4E3D-B32D-71B24B4A4184}"/>
              </a:ext>
            </a:extLst>
          </p:cNvPr>
          <p:cNvSpPr>
            <a:spLocks noGrp="1"/>
          </p:cNvSpPr>
          <p:nvPr>
            <p:ph idx="1"/>
          </p:nvPr>
        </p:nvSpPr>
        <p:spPr>
          <a:xfrm>
            <a:off x="1063752" y="2023953"/>
            <a:ext cx="10058400" cy="3760891"/>
          </a:xfrm>
        </p:spPr>
        <p:txBody>
          <a:bodyPr/>
          <a:lstStyle/>
          <a:p>
            <a:r>
              <a:rPr lang="pl-PL" dirty="0"/>
              <a:t>Prezentację  przygotowała </a:t>
            </a:r>
          </a:p>
          <a:p>
            <a:r>
              <a:rPr lang="pl-PL" dirty="0"/>
              <a:t>  mgr Magdalena Jesień </a:t>
            </a:r>
          </a:p>
        </p:txBody>
      </p:sp>
    </p:spTree>
    <p:extLst>
      <p:ext uri="{BB962C8B-B14F-4D97-AF65-F5344CB8AC3E}">
        <p14:creationId xmlns:p14="http://schemas.microsoft.com/office/powerpoint/2010/main" val="6363083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D43B0F0D-DEE2-45DE-92CC-F2FD5248D246}"/>
              </a:ext>
            </a:extLst>
          </p:cNvPr>
          <p:cNvSpPr>
            <a:spLocks noGrp="1"/>
          </p:cNvSpPr>
          <p:nvPr>
            <p:ph type="title"/>
          </p:nvPr>
        </p:nvSpPr>
        <p:spPr/>
        <p:txBody>
          <a:bodyPr>
            <a:normAutofit/>
          </a:bodyPr>
          <a:lstStyle/>
          <a:p>
            <a:pPr algn="ctr"/>
            <a:r>
              <a:rPr lang="pl-PL" sz="5400" b="1" dirty="0"/>
              <a:t>Wstęp</a:t>
            </a:r>
          </a:p>
        </p:txBody>
      </p:sp>
      <p:sp>
        <p:nvSpPr>
          <p:cNvPr id="5" name="Symbol zastępczy zawartości 4">
            <a:extLst>
              <a:ext uri="{FF2B5EF4-FFF2-40B4-BE49-F238E27FC236}">
                <a16:creationId xmlns:a16="http://schemas.microsoft.com/office/drawing/2014/main" id="{579701D7-D686-4E3D-B32D-71B24B4A4184}"/>
              </a:ext>
            </a:extLst>
          </p:cNvPr>
          <p:cNvSpPr>
            <a:spLocks noGrp="1"/>
          </p:cNvSpPr>
          <p:nvPr>
            <p:ph idx="1"/>
          </p:nvPr>
        </p:nvSpPr>
        <p:spPr>
          <a:xfrm>
            <a:off x="1063752" y="2023953"/>
            <a:ext cx="10058400" cy="3760891"/>
          </a:xfrm>
        </p:spPr>
        <p:txBody>
          <a:bodyPr/>
          <a:lstStyle/>
          <a:p>
            <a:pPr marL="0" indent="0">
              <a:buNone/>
            </a:pPr>
            <a:r>
              <a:rPr lang="pl-PL" b="1" dirty="0">
                <a:solidFill>
                  <a:schemeClr val="tx1"/>
                </a:solidFill>
              </a:rPr>
              <a:t>Tempo życia i mnogość zajęć, którymi bywamy pochłonięci  w codzienności  nie  zawsze sprzyja budowaniu więzi w rodzinie, niekiedy  może  brakować czasu, wspólnej przestrzeni na bycie ze sobą razem, docenianie siebie nawzajem, budowanie bliskości w relacji, dzielenie się sobą, a także wzajemny rozwój. Poniżej przedstawiamy kilka propozycji zabaw integracyjnych, zabaw rozwijających umiejętności emocjonalnych, społecznych oraz zabaw rozwijających kreatywność.</a:t>
            </a:r>
            <a:endParaRPr lang="pl-PL" dirty="0">
              <a:solidFill>
                <a:schemeClr val="tx1"/>
              </a:solidFill>
            </a:endParaRPr>
          </a:p>
          <a:p>
            <a:pPr marL="0" indent="0">
              <a:buNone/>
            </a:pPr>
            <a:endParaRPr lang="pl-PL" dirty="0"/>
          </a:p>
        </p:txBody>
      </p:sp>
    </p:spTree>
    <p:extLst>
      <p:ext uri="{BB962C8B-B14F-4D97-AF65-F5344CB8AC3E}">
        <p14:creationId xmlns:p14="http://schemas.microsoft.com/office/powerpoint/2010/main" val="25510047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E0ADBBE7-90B5-4470-B521-099E4321B521}"/>
              </a:ext>
            </a:extLst>
          </p:cNvPr>
          <p:cNvSpPr>
            <a:spLocks noGrp="1"/>
          </p:cNvSpPr>
          <p:nvPr>
            <p:ph type="title"/>
          </p:nvPr>
        </p:nvSpPr>
        <p:spPr/>
        <p:txBody>
          <a:bodyPr>
            <a:normAutofit fontScale="90000"/>
          </a:bodyPr>
          <a:lstStyle/>
          <a:p>
            <a:r>
              <a:rPr lang="pl-PL" b="1" dirty="0"/>
              <a:t> </a:t>
            </a:r>
            <a:r>
              <a:rPr lang="pl-PL" sz="2700" b="1" dirty="0">
                <a:solidFill>
                  <a:srgbClr val="FF0000"/>
                </a:solidFill>
              </a:rPr>
              <a:t>„ZABAWNE CHODZENIE”-  Zabawę może poprowadzić któryś z rodziców mówić, że zadaniem jest  chodzenie  w różny sposób, udając różne osoby, zwierzęta.  Osoba prowadząca może tworzyć własne propozycje, także inni członkowie rodziny mogą przedstawiać swoje pomysły.</a:t>
            </a:r>
            <a:endParaRPr lang="pl-PL" sz="2700" dirty="0">
              <a:solidFill>
                <a:srgbClr val="FF0000"/>
              </a:solidFill>
            </a:endParaRPr>
          </a:p>
        </p:txBody>
      </p:sp>
      <p:sp>
        <p:nvSpPr>
          <p:cNvPr id="5" name="Symbol zastępczy zawartości 4">
            <a:extLst>
              <a:ext uri="{FF2B5EF4-FFF2-40B4-BE49-F238E27FC236}">
                <a16:creationId xmlns:a16="http://schemas.microsoft.com/office/drawing/2014/main" id="{1EAF8F29-A27B-42DA-8316-E6CFAC2ABC85}"/>
              </a:ext>
            </a:extLst>
          </p:cNvPr>
          <p:cNvSpPr>
            <a:spLocks noGrp="1"/>
          </p:cNvSpPr>
          <p:nvPr>
            <p:ph idx="1"/>
          </p:nvPr>
        </p:nvSpPr>
        <p:spPr/>
        <p:txBody>
          <a:bodyPr>
            <a:normAutofit fontScale="25000" lnSpcReduction="20000"/>
          </a:bodyPr>
          <a:lstStyle/>
          <a:p>
            <a:pPr marL="0" indent="0">
              <a:buNone/>
            </a:pPr>
            <a:endParaRPr lang="pl-PL" dirty="0"/>
          </a:p>
          <a:p>
            <a:r>
              <a:rPr lang="pl-PL" b="1" dirty="0"/>
              <a:t> </a:t>
            </a:r>
            <a:endParaRPr lang="pl-PL" dirty="0"/>
          </a:p>
          <a:p>
            <a:r>
              <a:rPr lang="pl-PL" sz="6400" dirty="0">
                <a:solidFill>
                  <a:schemeClr val="tx1"/>
                </a:solidFill>
              </a:rPr>
              <a:t>- chodzimy po pokoju udając słonie</a:t>
            </a:r>
          </a:p>
          <a:p>
            <a:r>
              <a:rPr lang="pl-PL" sz="6400" dirty="0">
                <a:solidFill>
                  <a:schemeClr val="tx1"/>
                </a:solidFill>
              </a:rPr>
              <a:t>- biegamy udając pędzący pociąg trzymając się za ramiona</a:t>
            </a:r>
          </a:p>
          <a:p>
            <a:r>
              <a:rPr lang="pl-PL" sz="6400" dirty="0">
                <a:solidFill>
                  <a:schemeClr val="tx1"/>
                </a:solidFill>
              </a:rPr>
              <a:t>- szybko biegamy pokazując sposób poruszania się mrówek</a:t>
            </a:r>
          </a:p>
          <a:p>
            <a:r>
              <a:rPr lang="pl-PL" sz="6400" dirty="0">
                <a:solidFill>
                  <a:schemeClr val="tx1"/>
                </a:solidFill>
              </a:rPr>
              <a:t>- chodzimy po pokoju udając ślimaki</a:t>
            </a:r>
          </a:p>
          <a:p>
            <a:r>
              <a:rPr lang="pl-PL" sz="6400" dirty="0">
                <a:solidFill>
                  <a:schemeClr val="tx1"/>
                </a:solidFill>
              </a:rPr>
              <a:t>- poruszamy się w szybkim tempie udając ludzi spieszących się do pracy</a:t>
            </a:r>
          </a:p>
          <a:p>
            <a:r>
              <a:rPr lang="pl-PL" sz="6400" dirty="0">
                <a:solidFill>
                  <a:schemeClr val="tx1"/>
                </a:solidFill>
              </a:rPr>
              <a:t>- chodzimy po pokoju wykonując duże  kroki</a:t>
            </a:r>
          </a:p>
          <a:p>
            <a:r>
              <a:rPr lang="pl-PL" sz="6400" dirty="0">
                <a:solidFill>
                  <a:schemeClr val="tx1"/>
                </a:solidFill>
              </a:rPr>
              <a:t>- chodzimy  ze złączonymi kolanami,</a:t>
            </a:r>
          </a:p>
          <a:p>
            <a:r>
              <a:rPr lang="pl-PL" sz="6400" dirty="0">
                <a:solidFill>
                  <a:schemeClr val="tx1"/>
                </a:solidFill>
              </a:rPr>
              <a:t>- chodzimy na palcach w różnych kierunkach, </a:t>
            </a:r>
          </a:p>
          <a:p>
            <a:r>
              <a:rPr lang="pl-PL" sz="6400" dirty="0">
                <a:solidFill>
                  <a:schemeClr val="tx1"/>
                </a:solidFill>
              </a:rPr>
              <a:t>- chodzimy na piętach</a:t>
            </a:r>
          </a:p>
          <a:p>
            <a:r>
              <a:rPr lang="pl-PL" sz="6400" dirty="0">
                <a:solidFill>
                  <a:schemeClr val="tx1"/>
                </a:solidFill>
              </a:rPr>
              <a:t>- chodzimy na całych stopach robiąc duże kroki.</a:t>
            </a:r>
          </a:p>
          <a:p>
            <a:r>
              <a:rPr lang="pl-PL" sz="6400" dirty="0">
                <a:solidFill>
                  <a:schemeClr val="tx1"/>
                </a:solidFill>
              </a:rPr>
              <a:t> </a:t>
            </a:r>
          </a:p>
          <a:p>
            <a:endParaRPr lang="pl-PL" dirty="0"/>
          </a:p>
        </p:txBody>
      </p:sp>
      <p:pic>
        <p:nvPicPr>
          <p:cNvPr id="2050" name="Picture 2" descr="Chodzenie przepisem na zdrowie">
            <a:extLst>
              <a:ext uri="{FF2B5EF4-FFF2-40B4-BE49-F238E27FC236}">
                <a16:creationId xmlns:a16="http://schemas.microsoft.com/office/drawing/2014/main" id="{315FE1D6-82A2-4A43-9600-5F96D741C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826" y="4332302"/>
            <a:ext cx="4114126" cy="252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999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29590A6F-E2AD-4360-ADF1-E84B219206BE}"/>
              </a:ext>
            </a:extLst>
          </p:cNvPr>
          <p:cNvSpPr>
            <a:spLocks noGrp="1"/>
          </p:cNvSpPr>
          <p:nvPr>
            <p:ph type="title"/>
          </p:nvPr>
        </p:nvSpPr>
        <p:spPr/>
        <p:txBody>
          <a:bodyPr>
            <a:normAutofit fontScale="90000"/>
          </a:bodyPr>
          <a:lstStyle/>
          <a:p>
            <a:pPr algn="ctr"/>
            <a:r>
              <a:rPr lang="pl-PL" dirty="0"/>
              <a:t/>
            </a:r>
            <a:br>
              <a:rPr lang="pl-PL" dirty="0"/>
            </a:br>
            <a:r>
              <a:rPr lang="pl-PL" sz="6000" b="1" dirty="0"/>
              <a:t>CO JEST POTRZEBNE „DO?”</a:t>
            </a:r>
            <a:r>
              <a:rPr lang="pl-PL" dirty="0"/>
              <a:t/>
            </a:r>
            <a:br>
              <a:rPr lang="pl-PL" dirty="0"/>
            </a:br>
            <a:endParaRPr lang="pl-PL" dirty="0"/>
          </a:p>
        </p:txBody>
      </p:sp>
      <p:sp>
        <p:nvSpPr>
          <p:cNvPr id="5" name="Symbol zastępczy zawartości 4">
            <a:extLst>
              <a:ext uri="{FF2B5EF4-FFF2-40B4-BE49-F238E27FC236}">
                <a16:creationId xmlns:a16="http://schemas.microsoft.com/office/drawing/2014/main" id="{D48BCE3B-7A97-4D0D-B1C7-9A4ACB49A4A4}"/>
              </a:ext>
            </a:extLst>
          </p:cNvPr>
          <p:cNvSpPr>
            <a:spLocks noGrp="1"/>
          </p:cNvSpPr>
          <p:nvPr>
            <p:ph idx="1"/>
          </p:nvPr>
        </p:nvSpPr>
        <p:spPr/>
        <p:txBody>
          <a:bodyPr/>
          <a:lstStyle/>
          <a:p>
            <a:r>
              <a:rPr lang="pl-PL" b="1" i="1" dirty="0">
                <a:solidFill>
                  <a:srgbClr val="FF0000"/>
                </a:solidFill>
              </a:rPr>
              <a:t>Ćwiczenie rozwijające myślenie twórcze, pomysłowość.</a:t>
            </a:r>
            <a:endParaRPr lang="pl-PL" dirty="0">
              <a:solidFill>
                <a:srgbClr val="FF0000"/>
              </a:solidFill>
            </a:endParaRPr>
          </a:p>
          <a:p>
            <a:r>
              <a:rPr lang="pl-PL" dirty="0">
                <a:solidFill>
                  <a:schemeClr val="tx1"/>
                </a:solidFill>
              </a:rPr>
              <a:t>Wszyscy w rodzinie siedząc w kole kolejno wymieniają co jest potrzebne do… (np. łowienia ryb, upieczenia ciasta, odkrycia naukowego, zdobycia wysokiej góry,  ugotowania zupy,  zbadania głębi oceanu, naprawienia  szafki, uszycia poszwy na poduszkę,  zbudowania łódki). Propozycje nie mogą się powtarzać</a:t>
            </a:r>
            <a:r>
              <a:rPr lang="pl-PL" dirty="0"/>
              <a:t>.</a:t>
            </a:r>
            <a:r>
              <a:rPr lang="pl-PL" b="1" dirty="0"/>
              <a:t> </a:t>
            </a:r>
            <a:r>
              <a:rPr lang="pl-PL" b="1" dirty="0">
                <a:solidFill>
                  <a:srgbClr val="FF0000"/>
                </a:solidFill>
              </a:rPr>
              <a:t>Propozycja aby któryś z rodziców prowadził zabawę poprzez wypisanie na kartkach poszczególnych zadań. Członkowie rodziny	 mogą się rozwijać twórczo, wymyślając przedmioty, które rzeczywiście są potrzebne do wykonania zadania, jak również przedmioty, które nie są potrzebne w rzeczywistości , jednakże osoba ,która to proponuje może mieć własną  twórczą wizję zadania.  Należy uzasadnić swój pomysł.	</a:t>
            </a:r>
            <a:endParaRPr lang="pl-PL" dirty="0">
              <a:solidFill>
                <a:srgbClr val="FF0000"/>
              </a:solidFill>
            </a:endParaRPr>
          </a:p>
          <a:p>
            <a:endParaRPr lang="pl-PL" dirty="0"/>
          </a:p>
        </p:txBody>
      </p:sp>
    </p:spTree>
    <p:extLst>
      <p:ext uri="{BB962C8B-B14F-4D97-AF65-F5344CB8AC3E}">
        <p14:creationId xmlns:p14="http://schemas.microsoft.com/office/powerpoint/2010/main" val="19128745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D373CECF-2DD4-4301-A1F2-A5B28E6FA4C1}"/>
              </a:ext>
            </a:extLst>
          </p:cNvPr>
          <p:cNvSpPr>
            <a:spLocks noGrp="1"/>
          </p:cNvSpPr>
          <p:nvPr>
            <p:ph type="title"/>
          </p:nvPr>
        </p:nvSpPr>
        <p:spPr/>
        <p:txBody>
          <a:bodyPr/>
          <a:lstStyle/>
          <a:p>
            <a:pPr algn="ctr"/>
            <a:r>
              <a:rPr lang="pl-PL" sz="5400" b="1" dirty="0"/>
              <a:t>GRA W KALAMBURY</a:t>
            </a:r>
            <a:r>
              <a:rPr lang="pl-PL" dirty="0"/>
              <a:t/>
            </a:r>
            <a:br>
              <a:rPr lang="pl-PL" dirty="0"/>
            </a:br>
            <a:endParaRPr lang="pl-PL" dirty="0"/>
          </a:p>
        </p:txBody>
      </p:sp>
      <p:sp>
        <p:nvSpPr>
          <p:cNvPr id="5" name="Symbol zastępczy zawartości 4">
            <a:extLst>
              <a:ext uri="{FF2B5EF4-FFF2-40B4-BE49-F238E27FC236}">
                <a16:creationId xmlns:a16="http://schemas.microsoft.com/office/drawing/2014/main" id="{897F8D43-C136-45AB-9121-293D09C64638}"/>
              </a:ext>
            </a:extLst>
          </p:cNvPr>
          <p:cNvSpPr>
            <a:spLocks noGrp="1"/>
          </p:cNvSpPr>
          <p:nvPr>
            <p:ph idx="1"/>
          </p:nvPr>
        </p:nvSpPr>
        <p:spPr/>
        <p:txBody>
          <a:bodyPr/>
          <a:lstStyle/>
          <a:p>
            <a:r>
              <a:rPr lang="pl-PL" b="1" i="1" dirty="0">
                <a:solidFill>
                  <a:srgbClr val="FF0000"/>
                </a:solidFill>
              </a:rPr>
              <a:t>Zabawa rozwijająca twórczość, pewność siebie, umiejętność wyrażania emocji.  </a:t>
            </a:r>
            <a:endParaRPr lang="pl-PL" dirty="0">
              <a:solidFill>
                <a:srgbClr val="FF0000"/>
              </a:solidFill>
            </a:endParaRPr>
          </a:p>
          <a:p>
            <a:r>
              <a:rPr lang="pl-PL" b="1" dirty="0">
                <a:solidFill>
                  <a:srgbClr val="FF0000"/>
                </a:solidFill>
              </a:rPr>
              <a:t>Jeśli rodzina jest liczna, można podzielić ją na drużyny</a:t>
            </a:r>
            <a:r>
              <a:rPr lang="pl-PL" dirty="0">
                <a:solidFill>
                  <a:srgbClr val="FF0000"/>
                </a:solidFill>
              </a:rPr>
              <a:t>. </a:t>
            </a:r>
            <a:r>
              <a:rPr lang="pl-PL" dirty="0">
                <a:solidFill>
                  <a:schemeClr val="tx1"/>
                </a:solidFill>
              </a:rPr>
              <a:t>Można najpierw przygotować hasła na kartkach, które uczestnicy będą losować, ale można też „iść na żywioł” i przedstawiać na przykład bohaterów bajek. Można przedstawiać uczucia i emocje</a:t>
            </a:r>
          </a:p>
          <a:p>
            <a:endParaRPr lang="pl-PL" dirty="0"/>
          </a:p>
        </p:txBody>
      </p:sp>
      <p:pic>
        <p:nvPicPr>
          <p:cNvPr id="3074" name="Picture 2" descr="Alexander KALAMBURY ZABAWKOWNIA">
            <a:extLst>
              <a:ext uri="{FF2B5EF4-FFF2-40B4-BE49-F238E27FC236}">
                <a16:creationId xmlns:a16="http://schemas.microsoft.com/office/drawing/2014/main" id="{04629F8F-3834-435E-BE69-2FBB87BBA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816" y="4323424"/>
            <a:ext cx="5279136" cy="253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254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C18FCA61-13E6-4964-AFC0-BC0ACBEB33AE}"/>
              </a:ext>
            </a:extLst>
          </p:cNvPr>
          <p:cNvSpPr>
            <a:spLocks noGrp="1"/>
          </p:cNvSpPr>
          <p:nvPr>
            <p:ph type="title"/>
          </p:nvPr>
        </p:nvSpPr>
        <p:spPr/>
        <p:txBody>
          <a:bodyPr/>
          <a:lstStyle/>
          <a:p>
            <a:pPr algn="ctr"/>
            <a:r>
              <a:rPr lang="pl-PL" sz="5400" b="1" dirty="0"/>
              <a:t>CO MOŻNA ZAMKNĄĆ?” </a:t>
            </a:r>
            <a:r>
              <a:rPr lang="pl-PL" dirty="0"/>
              <a:t/>
            </a:r>
            <a:br>
              <a:rPr lang="pl-PL" dirty="0"/>
            </a:br>
            <a:endParaRPr lang="pl-PL" dirty="0"/>
          </a:p>
        </p:txBody>
      </p:sp>
      <p:sp>
        <p:nvSpPr>
          <p:cNvPr id="5" name="Symbol zastępczy zawartości 4">
            <a:extLst>
              <a:ext uri="{FF2B5EF4-FFF2-40B4-BE49-F238E27FC236}">
                <a16:creationId xmlns:a16="http://schemas.microsoft.com/office/drawing/2014/main" id="{9D00781F-7121-43FC-9B72-6DCEBA28F96B}"/>
              </a:ext>
            </a:extLst>
          </p:cNvPr>
          <p:cNvSpPr>
            <a:spLocks noGrp="1"/>
          </p:cNvSpPr>
          <p:nvPr>
            <p:ph idx="1"/>
          </p:nvPr>
        </p:nvSpPr>
        <p:spPr/>
        <p:txBody>
          <a:bodyPr/>
          <a:lstStyle/>
          <a:p>
            <a:r>
              <a:rPr lang="pl-PL" b="1" i="1" dirty="0">
                <a:solidFill>
                  <a:srgbClr val="FF0000"/>
                </a:solidFill>
              </a:rPr>
              <a:t>Zabawa rozwijająca twórczość , kreatywność</a:t>
            </a:r>
            <a:endParaRPr lang="pl-PL" dirty="0">
              <a:solidFill>
                <a:srgbClr val="FF0000"/>
              </a:solidFill>
            </a:endParaRPr>
          </a:p>
          <a:p>
            <a:r>
              <a:rPr lang="pl-PL" dirty="0">
                <a:solidFill>
                  <a:schemeClr val="tx1"/>
                </a:solidFill>
              </a:rPr>
              <a:t>Zabawę może prowadzić rodzic, jak również , któreś z dzieci zadając pytania innym: „Co można zamknąć?, Co można policzyć? Co może się wyczerpać? Co może być niewidoczne? Czego człowiek ma za dużo? Czego człowiek ma za mało? Od czego człowiek może uciekać?, z czym człowiek najczęściej walczy?, Czego człowiek oczekuje? Prosimy o zaskakujące odpowiedzi.</a:t>
            </a:r>
          </a:p>
          <a:p>
            <a:r>
              <a:rPr lang="pl-PL" dirty="0">
                <a:solidFill>
                  <a:schemeClr val="tx1"/>
                </a:solidFill>
              </a:rPr>
              <a:t> </a:t>
            </a:r>
          </a:p>
          <a:p>
            <a:endParaRPr lang="pl-PL" dirty="0"/>
          </a:p>
        </p:txBody>
      </p:sp>
      <p:pic>
        <p:nvPicPr>
          <p:cNvPr id="4098" name="Picture 2" descr="Zabawy dla dzieci w domu – kreatywne i twócze propozycje.">
            <a:extLst>
              <a:ext uri="{FF2B5EF4-FFF2-40B4-BE49-F238E27FC236}">
                <a16:creationId xmlns:a16="http://schemas.microsoft.com/office/drawing/2014/main" id="{E99D0D1E-078A-4B2B-8CAC-E4C219276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682" y="4305670"/>
            <a:ext cx="5344270" cy="255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48391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4895163C-D2E1-4B22-9F10-7A3B5B4B9163}"/>
              </a:ext>
            </a:extLst>
          </p:cNvPr>
          <p:cNvSpPr>
            <a:spLocks noGrp="1"/>
          </p:cNvSpPr>
          <p:nvPr>
            <p:ph type="title"/>
          </p:nvPr>
        </p:nvSpPr>
        <p:spPr/>
        <p:txBody>
          <a:bodyPr>
            <a:noAutofit/>
          </a:bodyPr>
          <a:lstStyle/>
          <a:p>
            <a:pPr algn="ctr"/>
            <a:r>
              <a:rPr lang="pl-PL" sz="4000" b="1" dirty="0"/>
              <a:t>ZABAWA” RODZINNEBUDOWANIE DOMKU Z KRZESEŁ</a:t>
            </a:r>
            <a:r>
              <a:rPr lang="pl-PL" sz="4000" dirty="0"/>
              <a:t/>
            </a:r>
            <a:br>
              <a:rPr lang="pl-PL" sz="4000" dirty="0"/>
            </a:br>
            <a:endParaRPr lang="pl-PL" sz="4000" dirty="0"/>
          </a:p>
        </p:txBody>
      </p:sp>
      <p:sp>
        <p:nvSpPr>
          <p:cNvPr id="5" name="Symbol zastępczy zawartości 4">
            <a:extLst>
              <a:ext uri="{FF2B5EF4-FFF2-40B4-BE49-F238E27FC236}">
                <a16:creationId xmlns:a16="http://schemas.microsoft.com/office/drawing/2014/main" id="{8D6125E0-B719-4C2E-A0F7-DF84928E2C94}"/>
              </a:ext>
            </a:extLst>
          </p:cNvPr>
          <p:cNvSpPr>
            <a:spLocks noGrp="1"/>
          </p:cNvSpPr>
          <p:nvPr>
            <p:ph idx="1"/>
          </p:nvPr>
        </p:nvSpPr>
        <p:spPr/>
        <p:txBody>
          <a:bodyPr/>
          <a:lstStyle/>
          <a:p>
            <a:r>
              <a:rPr lang="pl-PL" b="1" i="1" dirty="0">
                <a:solidFill>
                  <a:srgbClr val="FF0000"/>
                </a:solidFill>
              </a:rPr>
              <a:t>Zabawa rozwijająca integrację, współpracę, pomysłowość.</a:t>
            </a:r>
            <a:endParaRPr lang="pl-PL" dirty="0">
              <a:solidFill>
                <a:srgbClr val="FF0000"/>
              </a:solidFill>
            </a:endParaRPr>
          </a:p>
          <a:p>
            <a:r>
              <a:rPr lang="pl-PL" dirty="0">
                <a:solidFill>
                  <a:schemeClr val="tx1"/>
                </a:solidFill>
              </a:rPr>
              <a:t>Zadaniem rodzinnym jest  wspólne zbudowanie domku z krzeseł, koców i innych akcesoriów. W zabawie istotny jest  nie tylko efekt, co fakt  wspólnego tworzenia. Ważne aby każda osoba z rodziny miała swój wkład we wspólne dzieło. Istotna jest w tej zabawie jest współpraca oraz szacunek do każdej osoby w rodzinie.</a:t>
            </a:r>
          </a:p>
          <a:p>
            <a:endParaRPr lang="pl-PL" dirty="0"/>
          </a:p>
        </p:txBody>
      </p:sp>
      <p:pic>
        <p:nvPicPr>
          <p:cNvPr id="5122" name="Picture 2" descr="Żona mówi, ze jestem dziecinny Hehe, dobre sobie ...">
            <a:extLst>
              <a:ext uri="{FF2B5EF4-FFF2-40B4-BE49-F238E27FC236}">
                <a16:creationId xmlns:a16="http://schemas.microsoft.com/office/drawing/2014/main" id="{4963A075-18B9-411C-81BA-3720B5066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689" y="4376690"/>
            <a:ext cx="4909263" cy="248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193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98D83B8B-85E0-4011-924A-CDE0FDE0269C}"/>
              </a:ext>
            </a:extLst>
          </p:cNvPr>
          <p:cNvSpPr>
            <a:spLocks noGrp="1"/>
          </p:cNvSpPr>
          <p:nvPr>
            <p:ph type="title"/>
          </p:nvPr>
        </p:nvSpPr>
        <p:spPr/>
        <p:txBody>
          <a:bodyPr>
            <a:normAutofit fontScale="90000"/>
          </a:bodyPr>
          <a:lstStyle/>
          <a:p>
            <a:pPr algn="ctr"/>
            <a:r>
              <a:rPr lang="pl-PL" sz="4400" b="1" dirty="0"/>
              <a:t>„CIEPŁO- ZIMNO”- POSZUKIWANIE SKARBU</a:t>
            </a:r>
            <a:r>
              <a:rPr lang="pl-PL" dirty="0"/>
              <a:t/>
            </a:r>
            <a:br>
              <a:rPr lang="pl-PL" dirty="0"/>
            </a:br>
            <a:endParaRPr lang="pl-PL" dirty="0"/>
          </a:p>
        </p:txBody>
      </p:sp>
      <p:sp>
        <p:nvSpPr>
          <p:cNvPr id="5" name="Symbol zastępczy zawartości 4">
            <a:extLst>
              <a:ext uri="{FF2B5EF4-FFF2-40B4-BE49-F238E27FC236}">
                <a16:creationId xmlns:a16="http://schemas.microsoft.com/office/drawing/2014/main" id="{4998877F-163B-4553-A2A5-E51131FD7C59}"/>
              </a:ext>
            </a:extLst>
          </p:cNvPr>
          <p:cNvSpPr>
            <a:spLocks noGrp="1"/>
          </p:cNvSpPr>
          <p:nvPr>
            <p:ph idx="1"/>
          </p:nvPr>
        </p:nvSpPr>
        <p:spPr/>
        <p:txBody>
          <a:bodyPr/>
          <a:lstStyle/>
          <a:p>
            <a:r>
              <a:rPr lang="pl-PL" b="1" i="1" dirty="0">
                <a:solidFill>
                  <a:srgbClr val="FF0000"/>
                </a:solidFill>
              </a:rPr>
              <a:t>Zabawa rozwijająca integrację, współpracę, pomysłowość.</a:t>
            </a:r>
            <a:endParaRPr lang="pl-PL" dirty="0">
              <a:solidFill>
                <a:srgbClr val="FF0000"/>
              </a:solidFill>
            </a:endParaRPr>
          </a:p>
          <a:p>
            <a:r>
              <a:rPr lang="pl-PL" dirty="0"/>
              <a:t> </a:t>
            </a:r>
            <a:r>
              <a:rPr lang="pl-PL" dirty="0">
                <a:solidFill>
                  <a:schemeClr val="tx2"/>
                </a:solidFill>
              </a:rPr>
              <a:t>	Jeden z rodziców chowa jakąś rzecz, zabawkę, przedmiot codziennego użytku. Postali członkowie rodziny  mają zasłonięte oczy. Rodzic chowa przedmiot. Chętna osoba podejmuje się szukania przedmiotu, rodzic mówi ciepło zimno. Każdy z członków rodziny ma być poszukiwaczem skarbów.</a:t>
            </a:r>
          </a:p>
          <a:p>
            <a:endParaRPr lang="pl-PL" dirty="0"/>
          </a:p>
        </p:txBody>
      </p:sp>
      <p:pic>
        <p:nvPicPr>
          <p:cNvPr id="6148" name="Picture 4" descr="Ciepło-zimno | Kreatywnie Aktywni - Aktywni Kreatywnie">
            <a:extLst>
              <a:ext uri="{FF2B5EF4-FFF2-40B4-BE49-F238E27FC236}">
                <a16:creationId xmlns:a16="http://schemas.microsoft.com/office/drawing/2014/main" id="{1A6BADF5-1B02-4071-B033-711E7C15E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032" y="4332302"/>
            <a:ext cx="5151920" cy="252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603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8AD8E98-E6FA-4324-B61D-488E268664F8}"/>
              </a:ext>
            </a:extLst>
          </p:cNvPr>
          <p:cNvPicPr>
            <a:picLocks noChangeAspect="1"/>
          </p:cNvPicPr>
          <p:nvPr/>
        </p:nvPicPr>
        <p:blipFill rotWithShape="1">
          <a:blip r:embed="rId2"/>
          <a:srcRect t="6981" b="8750"/>
          <a:stretch/>
        </p:blipFill>
        <p:spPr>
          <a:xfrm>
            <a:off x="-3047" y="10"/>
            <a:ext cx="12191999" cy="6857990"/>
          </a:xfrm>
          <a:prstGeom prst="rect">
            <a:avLst/>
          </a:prstGeom>
        </p:spPr>
      </p:pic>
      <p:sp>
        <p:nvSpPr>
          <p:cNvPr id="4" name="Tytuł 3">
            <a:extLst>
              <a:ext uri="{FF2B5EF4-FFF2-40B4-BE49-F238E27FC236}">
                <a16:creationId xmlns:a16="http://schemas.microsoft.com/office/drawing/2014/main" id="{E71C0AB7-75F1-44B4-B809-EF9A7BB32E1E}"/>
              </a:ext>
            </a:extLst>
          </p:cNvPr>
          <p:cNvSpPr>
            <a:spLocks noGrp="1"/>
          </p:cNvSpPr>
          <p:nvPr>
            <p:ph type="title"/>
          </p:nvPr>
        </p:nvSpPr>
        <p:spPr/>
        <p:txBody>
          <a:bodyPr/>
          <a:lstStyle/>
          <a:p>
            <a:pPr algn="ctr"/>
            <a:r>
              <a:rPr lang="pl-PL" b="1" dirty="0"/>
              <a:t>CO JEST INTERESUJĄCEGO W…” </a:t>
            </a:r>
            <a:r>
              <a:rPr lang="pl-PL" dirty="0"/>
              <a:t/>
            </a:r>
            <a:br>
              <a:rPr lang="pl-PL" dirty="0"/>
            </a:br>
            <a:endParaRPr lang="pl-PL" dirty="0"/>
          </a:p>
        </p:txBody>
      </p:sp>
      <p:sp>
        <p:nvSpPr>
          <p:cNvPr id="5" name="Symbol zastępczy zawartości 4">
            <a:extLst>
              <a:ext uri="{FF2B5EF4-FFF2-40B4-BE49-F238E27FC236}">
                <a16:creationId xmlns:a16="http://schemas.microsoft.com/office/drawing/2014/main" id="{4C32AE73-323F-4F56-B482-B0C6630E730D}"/>
              </a:ext>
            </a:extLst>
          </p:cNvPr>
          <p:cNvSpPr>
            <a:spLocks noGrp="1"/>
          </p:cNvSpPr>
          <p:nvPr>
            <p:ph idx="1"/>
          </p:nvPr>
        </p:nvSpPr>
        <p:spPr/>
        <p:txBody>
          <a:bodyPr/>
          <a:lstStyle/>
          <a:p>
            <a:r>
              <a:rPr lang="pl-PL" b="1" i="1" dirty="0">
                <a:solidFill>
                  <a:srgbClr val="FF0000"/>
                </a:solidFill>
              </a:rPr>
              <a:t>Zabawa rozwijająca współpracę, twórczość, kreatywność.</a:t>
            </a:r>
            <a:endParaRPr lang="pl-PL" dirty="0">
              <a:solidFill>
                <a:srgbClr val="FF0000"/>
              </a:solidFill>
            </a:endParaRPr>
          </a:p>
          <a:p>
            <a:r>
              <a:rPr lang="pl-PL" dirty="0">
                <a:solidFill>
                  <a:schemeClr val="tx1"/>
                </a:solidFill>
              </a:rPr>
              <a:t>Jeden z rodziców, aby wszyscy się zastanowili  i   jest interesującego w zwyczajnych rzeczach np. marchewce, suchych liściach, ślimaku, kurzu, mgle, upale, deszczu, burzy.</a:t>
            </a:r>
          </a:p>
          <a:p>
            <a:endParaRPr lang="pl-PL" dirty="0"/>
          </a:p>
        </p:txBody>
      </p:sp>
      <p:pic>
        <p:nvPicPr>
          <p:cNvPr id="7172" name="Picture 4" descr="O współpracy między dziećmi - Artykuły">
            <a:extLst>
              <a:ext uri="{FF2B5EF4-FFF2-40B4-BE49-F238E27FC236}">
                <a16:creationId xmlns:a16="http://schemas.microsoft.com/office/drawing/2014/main" id="{DEF0647E-48A7-406A-B871-F7B8D69C5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704" y="4332303"/>
            <a:ext cx="5273247" cy="252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4483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RetrospectVTI">
  <a:themeElements>
    <a:clrScheme name="AnalogousFromDarkSeedLeftStep">
      <a:dk1>
        <a:srgbClr val="000000"/>
      </a:dk1>
      <a:lt1>
        <a:srgbClr val="FFFFFF"/>
      </a:lt1>
      <a:dk2>
        <a:srgbClr val="412524"/>
      </a:dk2>
      <a:lt2>
        <a:srgbClr val="E6E2E8"/>
      </a:lt2>
      <a:accent1>
        <a:srgbClr val="5FB339"/>
      </a:accent1>
      <a:accent2>
        <a:srgbClr val="89AC2C"/>
      </a:accent2>
      <a:accent3>
        <a:srgbClr val="B3A139"/>
      </a:accent3>
      <a:accent4>
        <a:srgbClr val="BC6E30"/>
      </a:accent4>
      <a:accent5>
        <a:srgbClr val="CE4542"/>
      </a:accent5>
      <a:accent6>
        <a:srgbClr val="BC3067"/>
      </a:accent6>
      <a:hlink>
        <a:srgbClr val="BF573F"/>
      </a:hlink>
      <a:folHlink>
        <a:srgbClr val="7F7F7F"/>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73</TotalTime>
  <Words>623</Words>
  <Application>Microsoft Office PowerPoint</Application>
  <PresentationFormat>Panoramiczny</PresentationFormat>
  <Paragraphs>50</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 Nova</vt:lpstr>
      <vt:lpstr>Arial Nova Light</vt:lpstr>
      <vt:lpstr>Calibri</vt:lpstr>
      <vt:lpstr>RetrospectVTI</vt:lpstr>
      <vt:lpstr>Budowanie relacji w rodzinie-zabawy kreatywne</vt:lpstr>
      <vt:lpstr>Wstęp</vt:lpstr>
      <vt:lpstr> „ZABAWNE CHODZENIE”-  Zabawę może poprowadzić któryś z rodziców mówić, że zadaniem jest  chodzenie  w różny sposób, udając różne osoby, zwierzęta.  Osoba prowadząca może tworzyć własne propozycje, także inni członkowie rodziny mogą przedstawiać swoje pomysły.</vt:lpstr>
      <vt:lpstr> CO JEST POTRZEBNE „DO?” </vt:lpstr>
      <vt:lpstr>GRA W KALAMBURY </vt:lpstr>
      <vt:lpstr>CO MOŻNA ZAMKNĄĆ?”  </vt:lpstr>
      <vt:lpstr>ZABAWA” RODZINNEBUDOWANIE DOMKU Z KRZESEŁ </vt:lpstr>
      <vt:lpstr>„CIEPŁO- ZIMNO”- POSZUKIWANIE SKARBU </vt:lpstr>
      <vt:lpstr>CO JEST INTERESUJĄCEGO W…”  </vt:lpstr>
      <vt:lpstr>ŚLEPIEC I PROWADZĄCY </vt:lpstr>
      <vt:lpstr>CO BY BYŁO GDYBY”  </vt:lpstr>
      <vt:lpstr> RODZINNY KONCERT</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Budowanie relacji w rodzinie-zabawy kreatywne</dc:title>
  <dc:creator>leszek j</dc:creator>
  <cp:lastModifiedBy>user</cp:lastModifiedBy>
  <cp:revision>7</cp:revision>
  <dcterms:created xsi:type="dcterms:W3CDTF">2020-04-08T19:42:27Z</dcterms:created>
  <dcterms:modified xsi:type="dcterms:W3CDTF">2020-04-09T09:39:04Z</dcterms:modified>
</cp:coreProperties>
</file>